
<file path=[Content_Types].xml><?xml version="1.0" encoding="utf-8"?>
<Types xmlns="http://schemas.openxmlformats.org/package/2006/content-types">
  <Default Extension="aac" ContentType="audio/aac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64" r:id="rId4"/>
    <p:sldId id="278" r:id="rId5"/>
    <p:sldId id="260" r:id="rId6"/>
    <p:sldId id="263" r:id="rId7"/>
    <p:sldId id="262" r:id="rId8"/>
    <p:sldId id="261" r:id="rId9"/>
    <p:sldId id="259" r:id="rId10"/>
    <p:sldId id="266" r:id="rId11"/>
    <p:sldId id="267" r:id="rId12"/>
    <p:sldId id="272" r:id="rId13"/>
    <p:sldId id="277" r:id="rId14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27F3DFC-7E93-4477-AD0A-DD62CBBB4F29}">
          <p14:sldIdLst>
            <p14:sldId id="256"/>
            <p14:sldId id="276"/>
            <p14:sldId id="264"/>
            <p14:sldId id="278"/>
            <p14:sldId id="260"/>
            <p14:sldId id="263"/>
            <p14:sldId id="262"/>
            <p14:sldId id="261"/>
            <p14:sldId id="259"/>
            <p14:sldId id="266"/>
            <p14:sldId id="267"/>
            <p14:sldId id="272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D58"/>
    <a:srgbClr val="990033"/>
    <a:srgbClr val="000032"/>
    <a:srgbClr val="B80000"/>
    <a:srgbClr val="66CCFF"/>
    <a:srgbClr val="0099FF"/>
    <a:srgbClr val="850E01"/>
    <a:srgbClr val="10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DF81-3CC2-4486-BEA4-C0098DE4218B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97C1-D28C-4500-AD97-DAF8E47C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28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DF81-3CC2-4486-BEA4-C0098DE4218B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97C1-D28C-4500-AD97-DAF8E47C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557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DF81-3CC2-4486-BEA4-C0098DE4218B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97C1-D28C-4500-AD97-DAF8E47C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513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DF81-3CC2-4486-BEA4-C0098DE4218B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97C1-D28C-4500-AD97-DAF8E47C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361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DF81-3CC2-4486-BEA4-C0098DE4218B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97C1-D28C-4500-AD97-DAF8E47C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594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DF81-3CC2-4486-BEA4-C0098DE4218B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97C1-D28C-4500-AD97-DAF8E47C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07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DF81-3CC2-4486-BEA4-C0098DE4218B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97C1-D28C-4500-AD97-DAF8E47C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56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DF81-3CC2-4486-BEA4-C0098DE4218B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97C1-D28C-4500-AD97-DAF8E47C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94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DF81-3CC2-4486-BEA4-C0098DE4218B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97C1-D28C-4500-AD97-DAF8E47C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544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DF81-3CC2-4486-BEA4-C0098DE4218B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97C1-D28C-4500-AD97-DAF8E47C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810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DF81-3CC2-4486-BEA4-C0098DE4218B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297C1-D28C-4500-AD97-DAF8E47C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3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ADF81-3CC2-4486-BEA4-C0098DE4218B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297C1-D28C-4500-AD97-DAF8E47CF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81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aac"/><Relationship Id="rId1" Type="http://schemas.microsoft.com/office/2007/relationships/media" Target="../media/media1.aac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.aac"/><Relationship Id="rId1" Type="http://schemas.microsoft.com/office/2007/relationships/media" Target="../media/media2.aac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aac"/><Relationship Id="rId1" Type="http://schemas.microsoft.com/office/2007/relationships/media" Target="../media/media3.aac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jpeg"/><Relationship Id="rId2" Type="http://schemas.openxmlformats.org/officeDocument/2006/relationships/audio" Target="../media/media4.aac"/><Relationship Id="rId1" Type="http://schemas.microsoft.com/office/2007/relationships/media" Target="../media/media4.aac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4.jpe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5.aac"/><Relationship Id="rId1" Type="http://schemas.microsoft.com/office/2007/relationships/media" Target="../media/media5.aac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aac"/><Relationship Id="rId1" Type="http://schemas.microsoft.com/office/2007/relationships/media" Target="../media/media6.aac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jpeg"/><Relationship Id="rId2" Type="http://schemas.openxmlformats.org/officeDocument/2006/relationships/audio" Target="../media/media7.aac"/><Relationship Id="rId1" Type="http://schemas.microsoft.com/office/2007/relationships/media" Target="../media/media7.aac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aac"/><Relationship Id="rId1" Type="http://schemas.microsoft.com/office/2007/relationships/media" Target="../media/media8.aac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jpeg"/><Relationship Id="rId2" Type="http://schemas.openxmlformats.org/officeDocument/2006/relationships/audio" Target="../media/media9.aac"/><Relationship Id="rId1" Type="http://schemas.microsoft.com/office/2007/relationships/media" Target="../media/media9.aac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4.jpe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3.jpeg"/><Relationship Id="rId2" Type="http://schemas.openxmlformats.org/officeDocument/2006/relationships/audio" Target="../media/media10.aac"/><Relationship Id="rId1" Type="http://schemas.microsoft.com/office/2007/relationships/media" Target="../media/media10.aac"/><Relationship Id="rId6" Type="http://schemas.openxmlformats.org/officeDocument/2006/relationships/image" Target="../media/image22.jpeg"/><Relationship Id="rId11" Type="http://schemas.openxmlformats.org/officeDocument/2006/relationships/image" Target="../media/image3.png"/><Relationship Id="rId5" Type="http://schemas.openxmlformats.org/officeDocument/2006/relationships/image" Target="../media/image21.png"/><Relationship Id="rId10" Type="http://schemas.openxmlformats.org/officeDocument/2006/relationships/image" Target="../media/image26.jpeg"/><Relationship Id="rId4" Type="http://schemas.openxmlformats.org/officeDocument/2006/relationships/image" Target="../media/image4.jpeg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9.jpg"/><Relationship Id="rId2" Type="http://schemas.openxmlformats.org/officeDocument/2006/relationships/audio" Target="../media/media11.aac"/><Relationship Id="rId1" Type="http://schemas.microsoft.com/office/2007/relationships/media" Target="../media/media11.aac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10" Type="http://schemas.openxmlformats.org/officeDocument/2006/relationships/image" Target="../media/image3.png"/><Relationship Id="rId4" Type="http://schemas.openxmlformats.org/officeDocument/2006/relationships/image" Target="../media/image4.jpeg"/><Relationship Id="rId9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aac"/><Relationship Id="rId1" Type="http://schemas.microsoft.com/office/2007/relationships/media" Target="../media/media12.aac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aac"/><Relationship Id="rId1" Type="http://schemas.microsoft.com/office/2007/relationships/media" Target="../media/media13.aac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E:\Картинки разное\R4Prp5OX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28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" y="5401815"/>
            <a:ext cx="9212881" cy="1440161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101E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Смехова Наталья Викторовна – </a:t>
            </a:r>
            <a:br>
              <a:rPr lang="ru-RU" sz="2400" b="1" i="1" dirty="0">
                <a:solidFill>
                  <a:srgbClr val="101E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101E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инструктор по физической культуре</a:t>
            </a:r>
            <a:br>
              <a:rPr lang="ru-RU" sz="2400" b="1" i="1" dirty="0">
                <a:solidFill>
                  <a:srgbClr val="101E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err="1">
                <a:solidFill>
                  <a:srgbClr val="101E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Шинкевич</a:t>
            </a:r>
            <a:r>
              <a:rPr lang="ru-RU" sz="2400" b="1" i="1" dirty="0">
                <a:solidFill>
                  <a:srgbClr val="101E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Татьяна Алексеевна – </a:t>
            </a:r>
            <a:br>
              <a:rPr lang="ru-RU" sz="2400" b="1" i="1" dirty="0">
                <a:solidFill>
                  <a:srgbClr val="101E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101E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304765"/>
            <a:ext cx="8640960" cy="1944216"/>
          </a:xfrm>
        </p:spPr>
        <p:txBody>
          <a:bodyPr>
            <a:noAutofit/>
          </a:bodyPr>
          <a:lstStyle/>
          <a:p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Использование нетрадиционного оборудования (</a:t>
            </a:r>
            <a:r>
              <a:rPr lang="ru-RU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фитбол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-мячей) для </a:t>
            </a:r>
            <a:r>
              <a:rPr lang="ru-RU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дошкольников с ОВЗ</a:t>
            </a:r>
          </a:p>
        </p:txBody>
      </p:sp>
      <p:pic>
        <p:nvPicPr>
          <p:cNvPr id="1033" name="Picture 9" descr="E:\Картинки разное\50701431 - копия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3078726"/>
            <a:ext cx="2592288" cy="2323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72008" y="44624"/>
            <a:ext cx="896448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i="1" dirty="0">
                <a:solidFill>
                  <a:srgbClr val="101E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</a:p>
          <a:p>
            <a:r>
              <a:rPr lang="ru-RU" sz="2000" b="1" i="1" dirty="0">
                <a:solidFill>
                  <a:srgbClr val="101E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«Центр развития ребенка № 4 Краснооктябрьского района Волгограда»</a:t>
            </a:r>
          </a:p>
        </p:txBody>
      </p:sp>
      <p:pic>
        <p:nvPicPr>
          <p:cNvPr id="5" name="сл1">
            <a:hlinkClick r:id="" action="ppaction://media"/>
            <a:extLst>
              <a:ext uri="{FF2B5EF4-FFF2-40B4-BE49-F238E27FC236}">
                <a16:creationId xmlns:a16="http://schemas.microsoft.com/office/drawing/2014/main" id="{4AB9513B-5D27-4936-96D8-20EF73B6BC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008" y="61218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00452"/>
      </p:ext>
    </p:extLst>
  </p:cSld>
  <p:clrMapOvr>
    <a:masterClrMapping/>
  </p:clrMapOvr>
  <p:transition advTm="2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E:\Картинки разное\anywalls.com-84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8352928" cy="1470025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возникновения </a:t>
            </a:r>
            <a:br>
              <a:rPr lang="ru-RU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ФИТБОЛ - гимнастики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1658665"/>
            <a:ext cx="2912133" cy="3731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707904" y="2087051"/>
            <a:ext cx="5040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dirty="0">
                <a:solidFill>
                  <a:srgbClr val="001D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Швейцарский врач – физиотерапевт Сюзан Кляйн – </a:t>
            </a:r>
            <a:r>
              <a:rPr lang="ru-RU" sz="2000" b="1" i="1" dirty="0" err="1">
                <a:solidFill>
                  <a:srgbClr val="001D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Фогельбах</a:t>
            </a:r>
            <a:r>
              <a:rPr lang="ru-RU" sz="2000" b="1" i="1" dirty="0">
                <a:solidFill>
                  <a:srgbClr val="001D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лечения больных церебральным параличом. </a:t>
            </a:r>
          </a:p>
          <a:p>
            <a:pPr algn="just"/>
            <a:endParaRPr lang="ru-RU" sz="2000" b="1" i="1" dirty="0">
              <a:solidFill>
                <a:srgbClr val="001D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001D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уже в 80-е года ее американская коллега  Джоан Познер </a:t>
            </a:r>
            <a:r>
              <a:rPr lang="ru-RU" sz="2000" b="1" i="1" dirty="0" err="1">
                <a:solidFill>
                  <a:srgbClr val="001D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Мауэр</a:t>
            </a:r>
            <a:r>
              <a:rPr lang="ru-RU" sz="2000" b="1" i="1" dirty="0">
                <a:solidFill>
                  <a:srgbClr val="001D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стала использовать мяч для восстановления, против травм </a:t>
            </a:r>
            <a:r>
              <a:rPr lang="ru-RU" sz="2000" b="1" i="1" dirty="0" err="1">
                <a:solidFill>
                  <a:srgbClr val="001D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опорно</a:t>
            </a:r>
            <a:r>
              <a:rPr lang="ru-RU" sz="2000" b="1" i="1" dirty="0">
                <a:solidFill>
                  <a:srgbClr val="001D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двигательного аппарата. </a:t>
            </a:r>
          </a:p>
          <a:p>
            <a:pPr algn="just"/>
            <a:r>
              <a:rPr lang="ru-RU" sz="2000" b="1" i="1" dirty="0">
                <a:solidFill>
                  <a:srgbClr val="001D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ru-RU" sz="2000" i="1" dirty="0">
              <a:solidFill>
                <a:srgbClr val="001D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5" descr="E:\Картинки разное\cdolls142.gif">
            <a:extLst>
              <a:ext uri="{FF2B5EF4-FFF2-40B4-BE49-F238E27FC236}">
                <a16:creationId xmlns:a16="http://schemas.microsoft.com/office/drawing/2014/main" id="{E2AFE08B-B7F9-4BA9-8399-DBDA7664C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4798741"/>
            <a:ext cx="3407406" cy="2059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сл2н">
            <a:hlinkClick r:id="" action="ppaction://media"/>
            <a:extLst>
              <a:ext uri="{FF2B5EF4-FFF2-40B4-BE49-F238E27FC236}">
                <a16:creationId xmlns:a16="http://schemas.microsoft.com/office/drawing/2014/main" id="{4A7E3079-487F-4993-98C4-790E9A9DB7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9512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917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000"/>
    </mc:Choice>
    <mc:Fallback>
      <p:transition spd="slow" advTm="6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:\Картинки разное\anywalls.com-84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5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24573"/>
            <a:ext cx="2232248" cy="864096"/>
          </a:xfrm>
        </p:spPr>
        <p:txBody>
          <a:bodyPr>
            <a:normAutofit/>
          </a:bodyPr>
          <a:lstStyle/>
          <a:p>
            <a:pPr algn="l"/>
            <a:r>
              <a:rPr lang="ru-RU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6512" y="188640"/>
            <a:ext cx="918051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lvl="0" indent="-571500">
              <a:buClr>
                <a:srgbClr val="850E01"/>
              </a:buClr>
              <a:buFont typeface="Wingdings" pitchFamily="2" charset="2"/>
              <a:buChar char="Ø"/>
            </a:pPr>
            <a:r>
              <a:rPr lang="ru-RU" sz="20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сохранение и укрепление здоровья</a:t>
            </a:r>
          </a:p>
          <a:p>
            <a:pPr marL="571500" lvl="0" indent="-571500">
              <a:buClr>
                <a:srgbClr val="850E01"/>
              </a:buClr>
              <a:buFont typeface="Wingdings" pitchFamily="2" charset="2"/>
              <a:buChar char="Ø"/>
            </a:pPr>
            <a:r>
              <a:rPr lang="ru-RU" sz="20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профилактика различных заболеваний</a:t>
            </a:r>
          </a:p>
          <a:p>
            <a:pPr marL="571500" indent="-571500">
              <a:buClr>
                <a:srgbClr val="850E01"/>
              </a:buClr>
              <a:buFont typeface="Wingdings" pitchFamily="2" charset="2"/>
              <a:buChar char="Ø"/>
            </a:pPr>
            <a:r>
              <a:rPr lang="ru-RU" sz="20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повышение эффективности физкультурно - оздоровительной работы</a:t>
            </a:r>
            <a:endParaRPr lang="ru-RU" sz="600" b="1" i="1" dirty="0">
              <a:solidFill>
                <a:srgbClr val="0000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Clr>
                <a:srgbClr val="850E01"/>
              </a:buClr>
              <a:buFont typeface="Wingdings" pitchFamily="2" charset="2"/>
              <a:buChar char="Ø"/>
            </a:pPr>
            <a:r>
              <a:rPr lang="ru-RU" sz="20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приобщение детей к здоровому образу жизни </a:t>
            </a:r>
            <a:endParaRPr lang="ru-RU" sz="2400" b="1" i="1" dirty="0">
              <a:solidFill>
                <a:srgbClr val="0000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47F8E7DA-FD46-4DAC-BC17-7C2F26C86946}"/>
              </a:ext>
            </a:extLst>
          </p:cNvPr>
          <p:cNvSpPr txBox="1">
            <a:spLocks/>
          </p:cNvSpPr>
          <p:nvPr/>
        </p:nvSpPr>
        <p:spPr>
          <a:xfrm>
            <a:off x="2843808" y="1558365"/>
            <a:ext cx="223224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Задачи:</a:t>
            </a:r>
          </a:p>
        </p:txBody>
      </p:sp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id="{3958ED77-B87A-404F-9482-F3281DD90D54}"/>
              </a:ext>
            </a:extLst>
          </p:cNvPr>
          <p:cNvSpPr/>
          <p:nvPr/>
        </p:nvSpPr>
        <p:spPr>
          <a:xfrm>
            <a:off x="233264" y="2048279"/>
            <a:ext cx="8640960" cy="1696286"/>
          </a:xfrm>
          <a:prstGeom prst="flowChartDocumen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0032"/>
              </a:solidFill>
            </a:endParaRPr>
          </a:p>
          <a:p>
            <a:pPr algn="ctr"/>
            <a:r>
              <a:rPr lang="ru-RU" b="1" i="1" dirty="0">
                <a:solidFill>
                  <a:srgbClr val="850E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850E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i="1" dirty="0">
                <a:solidFill>
                  <a:srgbClr val="850E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Оздоровительно – коррекционные: </a:t>
            </a:r>
          </a:p>
          <a:p>
            <a:pPr marL="342900" indent="-342900" algn="just">
              <a:buClr>
                <a:srgbClr val="850E01"/>
              </a:buClr>
              <a:buAutoNum type="arabicPeriod"/>
            </a:pPr>
            <a:r>
              <a:rPr lang="ru-RU" sz="14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Гармонично развивать мышечную силу, гибкость, выносливость, быстроту.</a:t>
            </a:r>
          </a:p>
          <a:p>
            <a:pPr marL="342900" indent="-342900" algn="just">
              <a:buClr>
                <a:srgbClr val="850E01"/>
              </a:buClr>
              <a:buAutoNum type="arabicPeriod"/>
            </a:pPr>
            <a:r>
              <a:rPr lang="ru-RU" sz="14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Содействовать развитию координационных способностей, функции равновесия, вестибулярной  устойчивости.</a:t>
            </a:r>
          </a:p>
          <a:p>
            <a:pPr marL="342900" indent="-342900" algn="just">
              <a:buClr>
                <a:srgbClr val="850E01"/>
              </a:buClr>
              <a:buAutoNum type="arabicPeriod"/>
            </a:pPr>
            <a:r>
              <a:rPr lang="ru-RU" sz="14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Формировать и закреплять навыки правильной осанки.</a:t>
            </a:r>
          </a:p>
          <a:p>
            <a:pPr marL="342900" indent="-342900" algn="just">
              <a:buClr>
                <a:srgbClr val="850E01"/>
              </a:buClr>
              <a:buAutoNum type="arabicPeriod"/>
            </a:pPr>
            <a:r>
              <a:rPr lang="ru-RU" sz="14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Содействовать профилактике  плоскостопия.</a:t>
            </a:r>
          </a:p>
          <a:p>
            <a:pPr marL="342900" indent="-342900" algn="just">
              <a:buClr>
                <a:srgbClr val="850E01"/>
              </a:buClr>
              <a:buAutoNum type="arabicPeriod"/>
            </a:pPr>
            <a:r>
              <a:rPr lang="ru-RU" sz="14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Развивать мелкую и крупную моторику.</a:t>
            </a:r>
          </a:p>
        </p:txBody>
      </p:sp>
      <p:sp>
        <p:nvSpPr>
          <p:cNvPr id="8" name="Блок-схема: документ 7">
            <a:extLst>
              <a:ext uri="{FF2B5EF4-FFF2-40B4-BE49-F238E27FC236}">
                <a16:creationId xmlns:a16="http://schemas.microsoft.com/office/drawing/2014/main" id="{8D4A09D4-A2C5-4EA1-9569-339FCD078400}"/>
              </a:ext>
            </a:extLst>
          </p:cNvPr>
          <p:cNvSpPr/>
          <p:nvPr/>
        </p:nvSpPr>
        <p:spPr>
          <a:xfrm>
            <a:off x="225874" y="3792186"/>
            <a:ext cx="8640960" cy="1696286"/>
          </a:xfrm>
          <a:prstGeom prst="flowChartDocumen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0032"/>
              </a:solidFill>
            </a:endParaRPr>
          </a:p>
          <a:p>
            <a:pPr algn="ctr"/>
            <a:r>
              <a:rPr lang="ru-RU" b="1" i="1" dirty="0">
                <a:solidFill>
                  <a:srgbClr val="850E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II. Образовательные:</a:t>
            </a:r>
          </a:p>
          <a:p>
            <a:pPr marL="342900" indent="-342900" algn="just">
              <a:buClr>
                <a:srgbClr val="850E01"/>
              </a:buClr>
              <a:buAutoNum type="arabicPeriod"/>
            </a:pPr>
            <a:r>
              <a:rPr lang="ru-RU" sz="14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Совершенствовать знания дошкольников о пользе упражнений с </a:t>
            </a:r>
            <a:r>
              <a:rPr lang="ru-RU" sz="1400" b="1" i="1" dirty="0" err="1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фитболами</a:t>
            </a:r>
            <a:r>
              <a:rPr lang="ru-RU" sz="14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Clr>
                <a:srgbClr val="850E01"/>
              </a:buClr>
              <a:buAutoNum type="arabicPeriod"/>
            </a:pPr>
            <a:r>
              <a:rPr lang="ru-RU" sz="14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Содействовать формированию жизненно необходимых двигательных умений и навыков детей в соответствии с их индивидуальными и возрастными особенностями. Развитие физических качеств. </a:t>
            </a:r>
          </a:p>
          <a:p>
            <a:pPr marL="342900" indent="-342900" algn="just">
              <a:buClr>
                <a:srgbClr val="850E01"/>
              </a:buClr>
              <a:buAutoNum type="arabicPeriod"/>
            </a:pPr>
            <a:r>
              <a:rPr lang="ru-RU" sz="14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Способствовать развитию культуры движения  и потребности в занятиях физическими упражнениями.</a:t>
            </a:r>
          </a:p>
        </p:txBody>
      </p:sp>
      <p:sp>
        <p:nvSpPr>
          <p:cNvPr id="9" name="Блок-схема: документ 8">
            <a:extLst>
              <a:ext uri="{FF2B5EF4-FFF2-40B4-BE49-F238E27FC236}">
                <a16:creationId xmlns:a16="http://schemas.microsoft.com/office/drawing/2014/main" id="{A9B0A5AB-B05D-4935-9CEA-2243E87E7B46}"/>
              </a:ext>
            </a:extLst>
          </p:cNvPr>
          <p:cNvSpPr/>
          <p:nvPr/>
        </p:nvSpPr>
        <p:spPr>
          <a:xfrm>
            <a:off x="225874" y="5427949"/>
            <a:ext cx="8640960" cy="1440160"/>
          </a:xfrm>
          <a:prstGeom prst="flowChartDocumen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850E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III. Воспитательные:</a:t>
            </a:r>
          </a:p>
          <a:p>
            <a:pPr marL="342900" indent="-342900" algn="just">
              <a:buClr>
                <a:srgbClr val="850E01"/>
              </a:buClr>
              <a:buAutoNum type="arabicPeriod"/>
            </a:pPr>
            <a:r>
              <a:rPr lang="ru-RU" sz="14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Воспитывать положительное отношение к физическим упражнениям, подвижным играм, закаливающим процедурам. </a:t>
            </a:r>
          </a:p>
          <a:p>
            <a:pPr marL="342900" indent="-342900">
              <a:buClr>
                <a:srgbClr val="850E01"/>
              </a:buClr>
              <a:buAutoNum type="arabicPeriod"/>
            </a:pPr>
            <a:r>
              <a:rPr lang="ru-RU" sz="14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Развивать чувство товарищества и взаимопомощи, инициативу.</a:t>
            </a:r>
          </a:p>
          <a:p>
            <a:pPr marL="342900" indent="-342900">
              <a:buClr>
                <a:srgbClr val="850E01"/>
              </a:buClr>
              <a:buAutoNum type="arabicPeriod"/>
            </a:pPr>
            <a:r>
              <a:rPr lang="ru-RU" sz="14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Способствовать развитию самоконтроля и самооценки.</a:t>
            </a:r>
          </a:p>
          <a:p>
            <a:pPr marL="342900" indent="-342900">
              <a:buClr>
                <a:srgbClr val="850E01"/>
              </a:buClr>
              <a:buAutoNum type="arabicPeriod"/>
            </a:pPr>
            <a:r>
              <a:rPr lang="ru-RU" sz="14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Воспитывать трудолюбие и стремлению к достижению поставленной цели. </a:t>
            </a:r>
          </a:p>
          <a:p>
            <a:endParaRPr lang="ru-RU" sz="500" b="1" i="1" dirty="0">
              <a:solidFill>
                <a:srgbClr val="0000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 descr="E:\Картинки разное\kids183.png">
            <a:extLst>
              <a:ext uri="{FF2B5EF4-FFF2-40B4-BE49-F238E27FC236}">
                <a16:creationId xmlns:a16="http://schemas.microsoft.com/office/drawing/2014/main" id="{6531B19B-CEB3-4C30-8451-2E40651B3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9" y="74552"/>
            <a:ext cx="1152128" cy="116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сл3">
            <a:hlinkClick r:id="" action="ppaction://media"/>
            <a:extLst>
              <a:ext uri="{FF2B5EF4-FFF2-40B4-BE49-F238E27FC236}">
                <a16:creationId xmlns:a16="http://schemas.microsoft.com/office/drawing/2014/main" id="{B68A1F88-ABD3-4D71-9824-579A28721C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95817" y="6093297"/>
            <a:ext cx="609600" cy="66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50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000"/>
    </mc:Choice>
    <mc:Fallback>
      <p:transition spd="slow" advTm="4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:\Картинки разное\anywalls.com-84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16632"/>
            <a:ext cx="8712968" cy="1224136"/>
          </a:xfrm>
        </p:spPr>
        <p:txBody>
          <a:bodyPr>
            <a:normAutofit/>
          </a:bodyPr>
          <a:lstStyle/>
          <a:p>
            <a:pPr algn="l"/>
            <a:r>
              <a:rPr lang="ru-RU" sz="36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 использования  ФИТБОЛА  </a:t>
            </a:r>
            <a:br>
              <a:rPr lang="ru-RU" sz="36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с детьми дошкольного возраста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323528" y="1348772"/>
            <a:ext cx="3240360" cy="712076"/>
          </a:xfrm>
          <a:prstGeom prst="homePlate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Утренняя гимнастика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323528" y="4411962"/>
            <a:ext cx="3744416" cy="1052736"/>
          </a:xfrm>
          <a:prstGeom prst="homePlate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Спортивный досуг</a:t>
            </a:r>
          </a:p>
        </p:txBody>
      </p:sp>
      <p:sp>
        <p:nvSpPr>
          <p:cNvPr id="11" name="Пятиугольник 10"/>
          <p:cNvSpPr/>
          <p:nvPr/>
        </p:nvSpPr>
        <p:spPr>
          <a:xfrm>
            <a:off x="323529" y="5704026"/>
            <a:ext cx="3744416" cy="864096"/>
          </a:xfrm>
          <a:prstGeom prst="homePlate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Игра</a:t>
            </a:r>
          </a:p>
        </p:txBody>
      </p:sp>
      <p:sp>
        <p:nvSpPr>
          <p:cNvPr id="13" name="Пятиугольник 12"/>
          <p:cNvSpPr/>
          <p:nvPr/>
        </p:nvSpPr>
        <p:spPr>
          <a:xfrm>
            <a:off x="323528" y="2727929"/>
            <a:ext cx="3456384" cy="1052736"/>
          </a:xfrm>
          <a:prstGeom prst="homePlate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Занятие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9027C8-69C3-4E67-9EA9-C7C9131BB4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257158"/>
            <a:ext cx="2370470" cy="17789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E6D7664-9EC1-4CCD-B921-180B6ACEF7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968" y="1704810"/>
            <a:ext cx="2370470" cy="17778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BAEBD55-736A-496F-9B80-872FC071BA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823" y="3586100"/>
            <a:ext cx="2202297" cy="16517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B5E5D37-4779-4F68-95C5-0C817736197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324" y="4963514"/>
            <a:ext cx="2370472" cy="17778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сл4">
            <a:hlinkClick r:id="" action="ppaction://media"/>
            <a:extLst>
              <a:ext uri="{FF2B5EF4-FFF2-40B4-BE49-F238E27FC236}">
                <a16:creationId xmlns:a16="http://schemas.microsoft.com/office/drawing/2014/main" id="{BDE1A6C7-FCAD-4991-B1FD-EEC89185C0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70647" y="62185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083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000"/>
    </mc:Choice>
    <mc:Fallback>
      <p:transition spd="slow" advTm="5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:\Картинки разное\anywalls.com-84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9532" y="0"/>
            <a:ext cx="8424936" cy="1268760"/>
          </a:xfrm>
        </p:spPr>
        <p:txBody>
          <a:bodyPr>
            <a:normAutofit fontScale="92500" lnSpcReduction="10000"/>
          </a:bodyPr>
          <a:lstStyle/>
          <a:p>
            <a:r>
              <a:rPr lang="ru-RU" sz="40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Содержание  </a:t>
            </a:r>
          </a:p>
          <a:p>
            <a:r>
              <a:rPr lang="ru-RU" sz="40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ФИТБОЛ - гимнастики</a:t>
            </a:r>
          </a:p>
        </p:txBody>
      </p:sp>
      <p:sp>
        <p:nvSpPr>
          <p:cNvPr id="4" name="Блок-схема: типовой процесс 3"/>
          <p:cNvSpPr/>
          <p:nvPr/>
        </p:nvSpPr>
        <p:spPr>
          <a:xfrm>
            <a:off x="2231740" y="1319465"/>
            <a:ext cx="4680520" cy="525359"/>
          </a:xfrm>
          <a:prstGeom prst="flowChartPredefinedProcess">
            <a:avLst/>
          </a:prstGeom>
          <a:noFill/>
          <a:ln>
            <a:solidFill>
              <a:srgbClr val="000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Ходьба, прыжки, бег</a:t>
            </a:r>
          </a:p>
        </p:txBody>
      </p:sp>
      <p:sp>
        <p:nvSpPr>
          <p:cNvPr id="5" name="Штриховая стрелка вправо 4"/>
          <p:cNvSpPr/>
          <p:nvPr/>
        </p:nvSpPr>
        <p:spPr>
          <a:xfrm rot="19789551" flipH="1">
            <a:off x="1570637" y="1947881"/>
            <a:ext cx="776914" cy="297944"/>
          </a:xfrm>
          <a:prstGeom prst="stripedRightArrow">
            <a:avLst/>
          </a:prstGeom>
          <a:noFill/>
          <a:ln>
            <a:solidFill>
              <a:srgbClr val="000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42330">
            <a:off x="4317630" y="1964990"/>
            <a:ext cx="476046" cy="3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856569">
            <a:off x="6753034" y="1839247"/>
            <a:ext cx="7493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107504" y="2420888"/>
            <a:ext cx="2808312" cy="576063"/>
          </a:xfrm>
          <a:prstGeom prst="roundRect">
            <a:avLst/>
          </a:prstGeom>
          <a:noFill/>
          <a:ln>
            <a:solidFill>
              <a:srgbClr val="000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месте, в движении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131840" y="2420888"/>
            <a:ext cx="2808312" cy="576063"/>
          </a:xfrm>
          <a:prstGeom prst="roundRect">
            <a:avLst/>
          </a:prstGeom>
          <a:noFill/>
          <a:ln>
            <a:solidFill>
              <a:srgbClr val="000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Сидя на мяче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156176" y="2420888"/>
            <a:ext cx="2808312" cy="576063"/>
          </a:xfrm>
          <a:prstGeom prst="roundRect">
            <a:avLst/>
          </a:prstGeom>
          <a:noFill/>
          <a:ln>
            <a:solidFill>
              <a:srgbClr val="000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мячом в руках и ногах</a:t>
            </a:r>
          </a:p>
        </p:txBody>
      </p:sp>
      <p:sp>
        <p:nvSpPr>
          <p:cNvPr id="26" name="Блок-схема: типовой процесс 25"/>
          <p:cNvSpPr/>
          <p:nvPr/>
        </p:nvSpPr>
        <p:spPr>
          <a:xfrm>
            <a:off x="2195736" y="3140968"/>
            <a:ext cx="4680520" cy="525359"/>
          </a:xfrm>
          <a:prstGeom prst="flowChartPredefinedProcess">
            <a:avLst/>
          </a:prstGeom>
          <a:noFill/>
          <a:ln>
            <a:solidFill>
              <a:srgbClr val="000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ОРУ</a:t>
            </a: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4535996" y="3845024"/>
            <a:ext cx="4428491" cy="952128"/>
          </a:xfrm>
          <a:prstGeom prst="round2DiagRect">
            <a:avLst/>
          </a:prstGeom>
          <a:noFill/>
          <a:ln>
            <a:solidFill>
              <a:srgbClr val="000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 АНАТОМИЧЕСКОМУ  ПРИЗНАКУ:</a:t>
            </a:r>
          </a:p>
          <a:p>
            <a:pPr algn="ctr"/>
            <a:r>
              <a:rPr lang="ru-RU" sz="1500" b="1" i="1" dirty="0">
                <a:solidFill>
                  <a:srgbClr val="B80000"/>
                </a:solidFill>
                <a:latin typeface="Times New Roman" pitchFamily="18" charset="0"/>
                <a:cs typeface="Times New Roman" pitchFamily="18" charset="0"/>
              </a:rPr>
              <a:t>для рук и плечевого пояса,  для ног и тазового отдела; для туловища и шеи.</a:t>
            </a:r>
          </a:p>
        </p:txBody>
      </p:sp>
      <p:sp>
        <p:nvSpPr>
          <p:cNvPr id="29" name="Прямоугольник с двумя скругленными противолежащими углами 28"/>
          <p:cNvSpPr/>
          <p:nvPr/>
        </p:nvSpPr>
        <p:spPr>
          <a:xfrm>
            <a:off x="137910" y="3861048"/>
            <a:ext cx="4146057" cy="936104"/>
          </a:xfrm>
          <a:prstGeom prst="round2DiagRect">
            <a:avLst/>
          </a:prstGeom>
          <a:noFill/>
          <a:ln>
            <a:solidFill>
              <a:srgbClr val="000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ИСПОЛЬЗОВАНИЮ ПРЕДМЕТОВ:</a:t>
            </a:r>
          </a:p>
          <a:p>
            <a:pPr algn="ctr"/>
            <a:r>
              <a:rPr lang="ru-RU" sz="1500" b="1" i="1" dirty="0">
                <a:solidFill>
                  <a:srgbClr val="B80000"/>
                </a:solidFill>
                <a:latin typeface="Times New Roman" pitchFamily="18" charset="0"/>
                <a:cs typeface="Times New Roman" pitchFamily="18" charset="0"/>
              </a:rPr>
              <a:t>без предметов;  с предметами;</a:t>
            </a:r>
          </a:p>
          <a:p>
            <a:pPr algn="ctr"/>
            <a:r>
              <a:rPr lang="ru-RU" sz="1500" b="1" i="1" dirty="0">
                <a:solidFill>
                  <a:srgbClr val="B80000"/>
                </a:solidFill>
                <a:latin typeface="Times New Roman" pitchFamily="18" charset="0"/>
                <a:cs typeface="Times New Roman" pitchFamily="18" charset="0"/>
              </a:rPr>
              <a:t>на снарядах (на мяче);</a:t>
            </a:r>
          </a:p>
          <a:p>
            <a:pPr algn="ctr"/>
            <a:r>
              <a:rPr lang="ru-RU" sz="1500" b="1" i="1" dirty="0">
                <a:solidFill>
                  <a:srgbClr val="B80000"/>
                </a:solidFill>
                <a:latin typeface="Times New Roman" pitchFamily="18" charset="0"/>
                <a:cs typeface="Times New Roman" pitchFamily="18" charset="0"/>
              </a:rPr>
              <a:t> с использованием  тренажёров, эспандеров.</a:t>
            </a:r>
          </a:p>
        </p:txBody>
      </p:sp>
      <p:sp>
        <p:nvSpPr>
          <p:cNvPr id="30" name="Прямоугольник с двумя скругленными противолежащими углами 29"/>
          <p:cNvSpPr/>
          <p:nvPr/>
        </p:nvSpPr>
        <p:spPr>
          <a:xfrm>
            <a:off x="4555653" y="4967754"/>
            <a:ext cx="4408835" cy="792087"/>
          </a:xfrm>
          <a:prstGeom prst="round2DiagRect">
            <a:avLst/>
          </a:prstGeom>
          <a:noFill/>
          <a:ln>
            <a:solidFill>
              <a:srgbClr val="000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ПРИЗНАКУ ОРГАНИЗАЦИИ ГРУППЫ:</a:t>
            </a:r>
          </a:p>
          <a:p>
            <a:pPr algn="ctr"/>
            <a:r>
              <a:rPr lang="ru-RU" sz="1500" b="1" i="1" dirty="0">
                <a:solidFill>
                  <a:srgbClr val="B80000"/>
                </a:solidFill>
                <a:latin typeface="Times New Roman" pitchFamily="18" charset="0"/>
                <a:cs typeface="Times New Roman" pitchFamily="18" charset="0"/>
              </a:rPr>
              <a:t>одиночные; по 2-е, по 3-е; в кругу, </a:t>
            </a:r>
          </a:p>
          <a:p>
            <a:pPr algn="ctr"/>
            <a:r>
              <a:rPr lang="ru-RU" sz="1500" b="1" i="1" dirty="0">
                <a:solidFill>
                  <a:srgbClr val="B80000"/>
                </a:solidFill>
                <a:latin typeface="Times New Roman" pitchFamily="18" charset="0"/>
                <a:cs typeface="Times New Roman" pitchFamily="18" charset="0"/>
              </a:rPr>
              <a:t>в сцеплении шеренгой;  в движении.</a:t>
            </a:r>
          </a:p>
        </p:txBody>
      </p:sp>
      <p:sp>
        <p:nvSpPr>
          <p:cNvPr id="31" name="Прямоугольник с двумя скругленными противолежащими углами 30"/>
          <p:cNvSpPr/>
          <p:nvPr/>
        </p:nvSpPr>
        <p:spPr>
          <a:xfrm>
            <a:off x="149386" y="4980446"/>
            <a:ext cx="4134705" cy="792088"/>
          </a:xfrm>
          <a:prstGeom prst="round2DiagRect">
            <a:avLst/>
          </a:prstGeom>
          <a:noFill/>
          <a:ln>
            <a:solidFill>
              <a:srgbClr val="000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ИСХОДНЫМ  ПОЛОЖЕНИЯМ:</a:t>
            </a:r>
          </a:p>
          <a:p>
            <a:pPr algn="ctr"/>
            <a:r>
              <a:rPr lang="ru-RU" sz="1600" b="1" i="1" dirty="0">
                <a:solidFill>
                  <a:srgbClr val="B8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500" b="1" i="1" dirty="0">
                <a:solidFill>
                  <a:srgbClr val="B80000"/>
                </a:solidFill>
                <a:latin typeface="Times New Roman" pitchFamily="18" charset="0"/>
                <a:cs typeface="Times New Roman" pitchFamily="18" charset="0"/>
              </a:rPr>
              <a:t>стоя;  из </a:t>
            </a:r>
            <a:r>
              <a:rPr lang="ru-RU" sz="1500" b="1" i="1" dirty="0" err="1">
                <a:solidFill>
                  <a:srgbClr val="B80000"/>
                </a:solidFill>
                <a:latin typeface="Times New Roman" pitchFamily="18" charset="0"/>
                <a:cs typeface="Times New Roman" pitchFamily="18" charset="0"/>
              </a:rPr>
              <a:t>и.п</a:t>
            </a:r>
            <a:r>
              <a:rPr lang="ru-RU" sz="1500" b="1" i="1" dirty="0">
                <a:solidFill>
                  <a:srgbClr val="B80000"/>
                </a:solidFill>
                <a:latin typeface="Times New Roman" pitchFamily="18" charset="0"/>
                <a:cs typeface="Times New Roman" pitchFamily="18" charset="0"/>
              </a:rPr>
              <a:t>. сидя (приседа); из  упоров; </a:t>
            </a:r>
          </a:p>
          <a:p>
            <a:pPr algn="ctr"/>
            <a:r>
              <a:rPr lang="ru-RU" sz="1500" b="1" i="1" dirty="0">
                <a:solidFill>
                  <a:srgbClr val="B80000"/>
                </a:solidFill>
                <a:latin typeface="Times New Roman" pitchFamily="18" charset="0"/>
                <a:cs typeface="Times New Roman" pitchFamily="18" charset="0"/>
              </a:rPr>
              <a:t>лёжа, на боку, спине, животе</a:t>
            </a:r>
          </a:p>
        </p:txBody>
      </p:sp>
      <p:sp>
        <p:nvSpPr>
          <p:cNvPr id="32" name="Прямоугольник с двумя скругленными противолежащими углами 31"/>
          <p:cNvSpPr/>
          <p:nvPr/>
        </p:nvSpPr>
        <p:spPr>
          <a:xfrm>
            <a:off x="2330755" y="5877272"/>
            <a:ext cx="4539496" cy="792087"/>
          </a:xfrm>
          <a:prstGeom prst="round2DiagRect">
            <a:avLst/>
          </a:prstGeom>
          <a:noFill/>
          <a:ln>
            <a:solidFill>
              <a:srgbClr val="000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ПРЕИМУЩЕСТВУ ВОЗДЕЙСТВИЯ:</a:t>
            </a:r>
          </a:p>
          <a:p>
            <a:pPr algn="ctr"/>
            <a:r>
              <a:rPr lang="ru-RU" sz="1600" b="1" i="1" dirty="0">
                <a:solidFill>
                  <a:srgbClr val="B80000"/>
                </a:solidFill>
                <a:latin typeface="Times New Roman" pitchFamily="18" charset="0"/>
                <a:cs typeface="Times New Roman" pitchFamily="18" charset="0"/>
              </a:rPr>
              <a:t>на силу; на растягивание; на расслабление;</a:t>
            </a:r>
          </a:p>
          <a:p>
            <a:pPr algn="ctr"/>
            <a:r>
              <a:rPr lang="ru-RU" sz="1600" b="1" i="1" dirty="0">
                <a:solidFill>
                  <a:srgbClr val="B80000"/>
                </a:solidFill>
                <a:latin typeface="Times New Roman" pitchFamily="18" charset="0"/>
                <a:cs typeface="Times New Roman" pitchFamily="18" charset="0"/>
              </a:rPr>
              <a:t>на координацию; на дыхание.</a:t>
            </a:r>
          </a:p>
        </p:txBody>
      </p:sp>
      <p:pic>
        <p:nvPicPr>
          <p:cNvPr id="2" name="сл5">
            <a:hlinkClick r:id="" action="ppaction://media"/>
            <a:extLst>
              <a:ext uri="{FF2B5EF4-FFF2-40B4-BE49-F238E27FC236}">
                <a16:creationId xmlns:a16="http://schemas.microsoft.com/office/drawing/2014/main" id="{EE7DD500-32DA-420C-952C-E74399D1A6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2317" y="61406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598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000"/>
    </mc:Choice>
    <mc:Fallback>
      <p:transition spd="slow" advTm="5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:\Картинки разное\anywalls.com-84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08" y="-27385"/>
            <a:ext cx="8856984" cy="1380609"/>
          </a:xfrm>
        </p:spPr>
        <p:txBody>
          <a:bodyPr>
            <a:noAutofit/>
          </a:bodyPr>
          <a:lstStyle/>
          <a:p>
            <a:r>
              <a:rPr lang="ru-RU" sz="40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Этапы освоения упражнений </a:t>
            </a:r>
          </a:p>
          <a:p>
            <a:r>
              <a:rPr lang="ru-RU" sz="40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000" b="1" i="1" dirty="0" err="1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фитбол</a:t>
            </a:r>
            <a:r>
              <a:rPr lang="ru-RU" sz="40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-мячом</a:t>
            </a:r>
            <a:br>
              <a:rPr lang="ru-RU" sz="40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000" b="1" i="1" dirty="0">
              <a:solidFill>
                <a:srgbClr val="B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4365104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>
              <a:solidFill>
                <a:srgbClr val="0000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1907704" y="1353224"/>
            <a:ext cx="7101617" cy="1067664"/>
          </a:xfrm>
          <a:prstGeom prst="flowChartAlternateProcess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Дать представление о форме и физических свойствах </a:t>
            </a:r>
            <a:r>
              <a:rPr lang="ru-RU" sz="1600" b="1" dirty="0" err="1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фитбола</a:t>
            </a: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Формировать умение правильной посадке на </a:t>
            </a:r>
            <a:r>
              <a:rPr lang="ru-RU" sz="1600" b="1" dirty="0" err="1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фитболе</a:t>
            </a: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Формировать навык базовых положений при выполнении упражнений.</a:t>
            </a: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907704" y="2563996"/>
            <a:ext cx="7101617" cy="2017132"/>
          </a:xfrm>
          <a:prstGeom prst="flowChartAlternateProcess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Развивать умение сохранять правильную осанку при выполнении упражнений для рук и ног в сочетании с покачиваниями на </a:t>
            </a:r>
            <a:r>
              <a:rPr lang="ru-RU" sz="1600" b="1" dirty="0" err="1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фитболе</a:t>
            </a: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Формировать навык сохранения правильной осанки в упражнениях с уменьшением площади опоры.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Развивать умение ребёнка упражнениям на сохранение  равновесия с различными положениями на </a:t>
            </a:r>
            <a:r>
              <a:rPr lang="ru-RU" sz="1600" b="1" dirty="0" err="1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фитболе</a:t>
            </a: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Формировать умение выполнять упражнения  в расслаблении  мышц на </a:t>
            </a:r>
            <a:r>
              <a:rPr lang="ru-RU" sz="1600" b="1" dirty="0" err="1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фитболе</a:t>
            </a: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1934879" y="4717299"/>
            <a:ext cx="7101617" cy="1015957"/>
          </a:xfrm>
          <a:prstGeom prst="flowChartAlternateProcess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Развивать умение выполнять комплексы ОРУ с использованием </a:t>
            </a:r>
            <a:r>
              <a:rPr lang="ru-RU" sz="1600" b="1" dirty="0" err="1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фитбола</a:t>
            </a: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 в едином для всей группе темпе.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Формировать умение выполнять упражнения на растягивание с использованием </a:t>
            </a:r>
            <a:r>
              <a:rPr lang="ru-RU" sz="1600" b="1" dirty="0" err="1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фитбола</a:t>
            </a: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1934879" y="5869427"/>
            <a:ext cx="7101617" cy="871941"/>
          </a:xfrm>
          <a:prstGeom prst="flowChartAlternateProcess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1600" b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Совершенствовать качество выполнения упражнений в равновесии детей старшего дошкольного возраста.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07504" y="1556792"/>
            <a:ext cx="1584176" cy="864096"/>
          </a:xfrm>
          <a:prstGeom prst="flowChartAlternateProcess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3200" b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этап</a:t>
            </a:r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179512" y="3140514"/>
            <a:ext cx="1584176" cy="864096"/>
          </a:xfrm>
          <a:prstGeom prst="flowChartAlternateProcess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3200" b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этап</a:t>
            </a: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179512" y="4793229"/>
            <a:ext cx="1596899" cy="864096"/>
          </a:xfrm>
          <a:prstGeom prst="flowChartAlternateProcess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3000" b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этап</a:t>
            </a:r>
          </a:p>
        </p:txBody>
      </p:sp>
      <p:sp>
        <p:nvSpPr>
          <p:cNvPr id="20" name="Блок-схема: альтернативный процесс 19"/>
          <p:cNvSpPr/>
          <p:nvPr/>
        </p:nvSpPr>
        <p:spPr>
          <a:xfrm>
            <a:off x="179512" y="5860892"/>
            <a:ext cx="1584176" cy="864096"/>
          </a:xfrm>
          <a:prstGeom prst="flowChartAlternateProcess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3000" b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этап</a:t>
            </a:r>
          </a:p>
        </p:txBody>
      </p:sp>
      <p:pic>
        <p:nvPicPr>
          <p:cNvPr id="2" name="сл6">
            <a:hlinkClick r:id="" action="ppaction://media"/>
            <a:extLst>
              <a:ext uri="{FF2B5EF4-FFF2-40B4-BE49-F238E27FC236}">
                <a16:creationId xmlns:a16="http://schemas.microsoft.com/office/drawing/2014/main" id="{68D1BA66-A125-4072-95A3-D03970976C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83352" y="6365032"/>
            <a:ext cx="465112" cy="46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56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000"/>
    </mc:Choice>
    <mc:Fallback>
      <p:transition spd="slow" advTm="3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:\Картинки разное\anywalls.com-84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296"/>
            <a:ext cx="9144000" cy="691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60648"/>
            <a:ext cx="8892480" cy="1296144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ПРОВЕДЕНИИ УПРАЖНЕНИЙ ФИТБОЛ – ГИМНАСТИКИ В ОБРАЗОВАТЕЛЬНОЙ ДЕЯТЕЛЬНОСТИ ПО ФИЗИЧЕСКОЙ КУЛЬТУРЕ МЯЧ ИСПОЛЬЗУЕТСЯ КАК:</a:t>
            </a:r>
          </a:p>
        </p:txBody>
      </p:sp>
      <p:sp>
        <p:nvSpPr>
          <p:cNvPr id="4" name="Пятиугольник 3"/>
          <p:cNvSpPr/>
          <p:nvPr/>
        </p:nvSpPr>
        <p:spPr>
          <a:xfrm>
            <a:off x="179512" y="1587754"/>
            <a:ext cx="3456384" cy="576064"/>
          </a:xfrm>
          <a:prstGeom prst="homePlate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itchFamily="2" charset="2"/>
              <a:buChar char="Ø"/>
            </a:pPr>
            <a:r>
              <a:rPr lang="ru-RU" sz="32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Ориентир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395536" y="2541387"/>
            <a:ext cx="3456384" cy="576064"/>
          </a:xfrm>
          <a:prstGeom prst="homePlate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itchFamily="2" charset="2"/>
              <a:buChar char="Ø"/>
            </a:pPr>
            <a:r>
              <a:rPr lang="ru-RU" sz="32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Препятствие</a:t>
            </a:r>
          </a:p>
        </p:txBody>
      </p:sp>
      <p:sp>
        <p:nvSpPr>
          <p:cNvPr id="8" name="Пятиугольник 7"/>
          <p:cNvSpPr/>
          <p:nvPr/>
        </p:nvSpPr>
        <p:spPr>
          <a:xfrm>
            <a:off x="152940" y="3663442"/>
            <a:ext cx="3456384" cy="576064"/>
          </a:xfrm>
          <a:prstGeom prst="homePlate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itchFamily="2" charset="2"/>
              <a:buChar char="Ø"/>
            </a:pPr>
            <a:r>
              <a:rPr lang="ru-RU" sz="32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Предмет</a:t>
            </a:r>
          </a:p>
        </p:txBody>
      </p:sp>
      <p:sp>
        <p:nvSpPr>
          <p:cNvPr id="9" name="Пятиугольник 8"/>
          <p:cNvSpPr/>
          <p:nvPr/>
        </p:nvSpPr>
        <p:spPr>
          <a:xfrm>
            <a:off x="395536" y="4800102"/>
            <a:ext cx="3456384" cy="576064"/>
          </a:xfrm>
          <a:prstGeom prst="homePlate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itchFamily="2" charset="2"/>
              <a:buChar char="Ø"/>
            </a:pPr>
            <a:r>
              <a:rPr lang="ru-RU" sz="32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Опора</a:t>
            </a:r>
          </a:p>
        </p:txBody>
      </p:sp>
      <p:sp>
        <p:nvSpPr>
          <p:cNvPr id="11" name="Пятиугольник 10"/>
          <p:cNvSpPr/>
          <p:nvPr/>
        </p:nvSpPr>
        <p:spPr>
          <a:xfrm>
            <a:off x="130020" y="5842743"/>
            <a:ext cx="3456384" cy="576064"/>
          </a:xfrm>
          <a:prstGeom prst="homePlate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itchFamily="2" charset="2"/>
              <a:buChar char="Ø"/>
            </a:pPr>
            <a:r>
              <a:rPr lang="ru-RU" sz="3200" b="1" i="1" dirty="0">
                <a:solidFill>
                  <a:srgbClr val="000032"/>
                </a:solidFill>
                <a:latin typeface="Times New Roman" pitchFamily="18" charset="0"/>
                <a:cs typeface="Times New Roman" pitchFamily="18" charset="0"/>
              </a:rPr>
              <a:t>Отягощение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E2AC27-925F-4278-885B-34FF19E97F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037" y="1519469"/>
            <a:ext cx="3131840" cy="2348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9E7F9D0-CE30-4545-9C8A-E3E35668198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3" b="14992"/>
          <a:stretch/>
        </p:blipFill>
        <p:spPr>
          <a:xfrm>
            <a:off x="6998999" y="3868349"/>
            <a:ext cx="2072359" cy="20882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E9349D9-3942-4BE7-AA53-03DE7E6EFC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885" y="4588009"/>
            <a:ext cx="2912958" cy="21860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сл7">
            <a:hlinkClick r:id="" action="ppaction://media"/>
            <a:extLst>
              <a:ext uri="{FF2B5EF4-FFF2-40B4-BE49-F238E27FC236}">
                <a16:creationId xmlns:a16="http://schemas.microsoft.com/office/drawing/2014/main" id="{DE261748-F4D1-4773-9360-03B029E0AF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84368" y="61837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29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00"/>
    </mc:Choice>
    <mc:Fallback>
      <p:transition spd="slow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:\Картинки разное\anywalls.com-84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3" y="547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88640"/>
            <a:ext cx="8928992" cy="1368152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Упражнения ФИТБОЛ – гимнастики можно использовать в любой части занятия </a:t>
            </a:r>
          </a:p>
          <a:p>
            <a:r>
              <a:rPr lang="ru-RU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физической культуры</a:t>
            </a: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3419872" y="1628800"/>
            <a:ext cx="5328592" cy="648072"/>
          </a:xfrm>
          <a:prstGeom prst="snip2DiagRec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ХОДЬБА, БЕГ, ПРЫЖКИ, ПЕРЕСТРОЕНИЕ</a:t>
            </a: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3419872" y="4797152"/>
            <a:ext cx="5472608" cy="648072"/>
          </a:xfrm>
          <a:prstGeom prst="snip2DiagRec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МЯЧА,  КАК ОРИЕНТИР, ПРЕДМЕТ, УТЯЖЕЛИТЕЛЬ, ОПОРА, ПРЕПЯТСТВИЕ</a:t>
            </a:r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3419872" y="2636912"/>
            <a:ext cx="5400600" cy="648072"/>
          </a:xfrm>
          <a:prstGeom prst="snip2DiagRec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НАКЛОНЫ, ПОВОРОТЫ, ПРИСЕДАНИЯ, ДВИЖЕНИЯ РУКАМИ И НОГАМИ ИЗ И. П. – СТОЯ, СИДЯ, ЛЁЖА</a:t>
            </a:r>
          </a:p>
        </p:txBody>
      </p:sp>
      <p:sp>
        <p:nvSpPr>
          <p:cNvPr id="9" name="Прямоугольник с двумя вырезанными противолежащими углами 8"/>
          <p:cNvSpPr/>
          <p:nvPr/>
        </p:nvSpPr>
        <p:spPr>
          <a:xfrm>
            <a:off x="3419872" y="3645024"/>
            <a:ext cx="5442164" cy="864096"/>
          </a:xfrm>
          <a:prstGeom prst="snip2DiagRec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ЭЛЕМЕНТЫ ШКОЛЫ МЯЧА, УПРАЖНЕНИЯ НА РАЗВИТИЕ СИЛЫ, ЛОВКОСТИ, ГИБКОСТИ, РАВНОВЕСИЯ</a:t>
            </a: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419872" y="5777094"/>
            <a:ext cx="5472608" cy="864096"/>
          </a:xfrm>
          <a:prstGeom prst="snip2DiagRec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УПРАЖНЕНИЯ НА РЕЛАКСАЦИЮ, ДЫХАТЕЛЬНЫЕ УПРАЖНЕНИЯ, ПАЛЬЧИКОВЫЕ ИГРЫ, РАБОТА С РУЧНЫМИ МАССАЖЁРАМИ</a:t>
            </a:r>
          </a:p>
        </p:txBody>
      </p:sp>
      <p:sp>
        <p:nvSpPr>
          <p:cNvPr id="5" name="Штриховая стрелка вправо 4"/>
          <p:cNvSpPr/>
          <p:nvPr/>
        </p:nvSpPr>
        <p:spPr>
          <a:xfrm>
            <a:off x="107504" y="1556792"/>
            <a:ext cx="2952328" cy="792088"/>
          </a:xfrm>
          <a:prstGeom prst="stripedRightArrow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ВВОДНАЯ ЧАСТЬ</a:t>
            </a:r>
          </a:p>
        </p:txBody>
      </p:sp>
      <p:sp>
        <p:nvSpPr>
          <p:cNvPr id="12" name="Штриховая стрелка вправо 11"/>
          <p:cNvSpPr/>
          <p:nvPr/>
        </p:nvSpPr>
        <p:spPr>
          <a:xfrm>
            <a:off x="107504" y="2492896"/>
            <a:ext cx="2952328" cy="792088"/>
          </a:xfrm>
          <a:prstGeom prst="stripedRightArrow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ОРУ</a:t>
            </a:r>
          </a:p>
        </p:txBody>
      </p:sp>
      <p:sp>
        <p:nvSpPr>
          <p:cNvPr id="13" name="Штриховая стрелка вправо 12"/>
          <p:cNvSpPr/>
          <p:nvPr/>
        </p:nvSpPr>
        <p:spPr>
          <a:xfrm>
            <a:off x="107504" y="3434471"/>
            <a:ext cx="3096344" cy="1074649"/>
          </a:xfrm>
          <a:prstGeom prst="stripedRightArrow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ДВИЖЕНИЯ</a:t>
            </a:r>
          </a:p>
        </p:txBody>
      </p:sp>
      <p:sp>
        <p:nvSpPr>
          <p:cNvPr id="14" name="Штриховая стрелка вправо 13"/>
          <p:cNvSpPr/>
          <p:nvPr/>
        </p:nvSpPr>
        <p:spPr>
          <a:xfrm>
            <a:off x="107504" y="4566351"/>
            <a:ext cx="3096344" cy="1022889"/>
          </a:xfrm>
          <a:prstGeom prst="stripedRightArrow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ПОДВИЖНАЯ ИГРА</a:t>
            </a:r>
          </a:p>
        </p:txBody>
      </p:sp>
      <p:sp>
        <p:nvSpPr>
          <p:cNvPr id="15" name="Штриховая стрелка вправо 14"/>
          <p:cNvSpPr/>
          <p:nvPr/>
        </p:nvSpPr>
        <p:spPr>
          <a:xfrm>
            <a:off x="107504" y="5676916"/>
            <a:ext cx="3096344" cy="1064452"/>
          </a:xfrm>
          <a:prstGeom prst="stripedRightArrow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ЗАКЛЮЧИТЕЛЬНАЯ ЧАСТЬ</a:t>
            </a:r>
          </a:p>
        </p:txBody>
      </p:sp>
      <p:pic>
        <p:nvPicPr>
          <p:cNvPr id="2" name="сл8">
            <a:hlinkClick r:id="" action="ppaction://media"/>
            <a:extLst>
              <a:ext uri="{FF2B5EF4-FFF2-40B4-BE49-F238E27FC236}">
                <a16:creationId xmlns:a16="http://schemas.microsoft.com/office/drawing/2014/main" id="{2C83B5D5-D8D5-4A52-BAB4-9CAD08F79B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6386798"/>
            <a:ext cx="442245" cy="44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04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00"/>
    </mc:Choice>
    <mc:Fallback>
      <p:transition spd="slow"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:\Картинки разное\anywalls.com-84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7524" y="353587"/>
            <a:ext cx="8568952" cy="1440160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Варианты использования ФИТБОЛОВ</a:t>
            </a:r>
            <a:br>
              <a:rPr lang="ru-RU" sz="36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E0BEE0-1DBE-47DA-AFBF-595FE855EB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24" y="1081780"/>
            <a:ext cx="3609636" cy="2708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BBA34D0-A0E1-45E6-A0D6-2B06B3C31F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081780"/>
            <a:ext cx="3609636" cy="2708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553D5B-7948-4E43-8207-C96F807D32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55960"/>
            <a:ext cx="3446206" cy="2586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CB21C8F-D858-467E-A193-9E9019F06A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700" y="4044174"/>
            <a:ext cx="3446206" cy="2586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сл9">
            <a:hlinkClick r:id="" action="ppaction://media"/>
            <a:extLst>
              <a:ext uri="{FF2B5EF4-FFF2-40B4-BE49-F238E27FC236}">
                <a16:creationId xmlns:a16="http://schemas.microsoft.com/office/drawing/2014/main" id="{81589991-CAFF-4284-AF31-11E1A9BB7F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9041" y="60762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17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00"/>
    </mc:Choice>
    <mc:Fallback>
      <p:transition spd="slow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6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:\Картинки разное\anywalls.com-84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Картинки разное\tcvet31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651805" y="144037"/>
            <a:ext cx="2160674" cy="224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004991-E298-4CB9-A9E4-1E60F84F63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815" y="160852"/>
            <a:ext cx="3132956" cy="23497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2FD1F2-4C3E-4977-A6FF-2138767650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438" y="4501392"/>
            <a:ext cx="2985796" cy="22393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ADEBC22-3B0D-4321-911C-F0595291B5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72" y="4599151"/>
            <a:ext cx="2843808" cy="21328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25988D5-5FA3-4E8F-96BC-C0767F3B7A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72" y="125993"/>
            <a:ext cx="2985796" cy="22393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24E5585-005A-4E03-B4EB-05625CBCCE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876" y="2337303"/>
            <a:ext cx="2985796" cy="22393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сл10">
            <a:hlinkClick r:id="" action="ppaction://media"/>
            <a:extLst>
              <a:ext uri="{FF2B5EF4-FFF2-40B4-BE49-F238E27FC236}">
                <a16:creationId xmlns:a16="http://schemas.microsoft.com/office/drawing/2014/main" id="{972E5E8B-791E-4DBA-8545-25C86ADB98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00009" y="61224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806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00"/>
    </mc:Choice>
    <mc:Fallback>
      <p:transition spd="slow" advTm="1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5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:\Картинки разное\anywalls.com-84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772" y="110062"/>
            <a:ext cx="2249487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816399">
            <a:off x="259615" y="4388810"/>
            <a:ext cx="2249487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4567B4-405D-426F-AE44-AED7DA3C3B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323" y="3715084"/>
            <a:ext cx="3995936" cy="29969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ACC9B5-EF2F-4410-8C93-DC006810C25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0" b="10101"/>
          <a:stretch/>
        </p:blipFill>
        <p:spPr>
          <a:xfrm>
            <a:off x="194741" y="171371"/>
            <a:ext cx="3579862" cy="32576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F61409-FBF0-4CD8-8A74-71BEA31462E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97" y="110062"/>
            <a:ext cx="257175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2EBF501-725B-4531-9141-BA29254A84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416" y="3583807"/>
            <a:ext cx="2357187" cy="31429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сл11">
            <a:hlinkClick r:id="" action="ppaction://media"/>
            <a:extLst>
              <a:ext uri="{FF2B5EF4-FFF2-40B4-BE49-F238E27FC236}">
                <a16:creationId xmlns:a16="http://schemas.microsoft.com/office/drawing/2014/main" id="{8E9AA33C-0B0C-4112-B526-D57161CF91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48982" y="62356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069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50"/>
    </mc:Choice>
    <mc:Fallback>
      <p:transition spd="slow" advTm="11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6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:\Картинки разное\anywalls.com-84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3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22960" y="116632"/>
            <a:ext cx="74980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ПРАВИЛА РАБОТЫ НА ФИТБОЛЕ  </a:t>
            </a:r>
          </a:p>
          <a:p>
            <a:r>
              <a:rPr lang="ru-RU" sz="2400" b="1" i="1" dirty="0"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ДЕТЬМИ ДОШКОЛЬНОГО ВОЗРАСТА</a:t>
            </a:r>
          </a:p>
        </p:txBody>
      </p:sp>
      <p:sp>
        <p:nvSpPr>
          <p:cNvPr id="2" name="Прямоугольник с двумя вырезанными соседними углами 1"/>
          <p:cNvSpPr/>
          <p:nvPr/>
        </p:nvSpPr>
        <p:spPr>
          <a:xfrm>
            <a:off x="3203848" y="3356992"/>
            <a:ext cx="2808312" cy="1512168"/>
          </a:xfrm>
          <a:prstGeom prst="snip2SameRec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ПОДБОР МЯЧА ПО РОСТУ ЗАНИМАЮЩЕГОСЯ</a:t>
            </a:r>
          </a:p>
        </p:txBody>
      </p:sp>
      <p:sp>
        <p:nvSpPr>
          <p:cNvPr id="9" name="Прямоугольник с двумя вырезанными соседними углами 8"/>
          <p:cNvSpPr/>
          <p:nvPr/>
        </p:nvSpPr>
        <p:spPr>
          <a:xfrm>
            <a:off x="3275856" y="5157192"/>
            <a:ext cx="2722093" cy="1512168"/>
          </a:xfrm>
          <a:prstGeom prst="snip2SameRec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УПРАЖНЕНИЯ  </a:t>
            </a:r>
          </a:p>
          <a:p>
            <a:pPr algn="ctr"/>
            <a:r>
              <a:rPr lang="ru-RU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ДОЛЖНЫ ПРИЧИНЯТЬ  БОЛЬ ИЛИ  ВЫЗЫВАТЬ ДИСКОМФОРТ</a:t>
            </a:r>
          </a:p>
        </p:txBody>
      </p:sp>
      <p:sp>
        <p:nvSpPr>
          <p:cNvPr id="10" name="Прямоугольник с двумя вырезанными соседними углами 9"/>
          <p:cNvSpPr/>
          <p:nvPr/>
        </p:nvSpPr>
        <p:spPr>
          <a:xfrm>
            <a:off x="3203848" y="1268760"/>
            <a:ext cx="2664296" cy="1816968"/>
          </a:xfrm>
          <a:prstGeom prst="snip2SameRec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СПОРТИВНАЯ ОДЕЖДА БЕЗ МЕТАЛЛИЧЕСКИХ ПРЕДМЕТОВ, МОЛНИЙ, ЗАСТЁЖЕК</a:t>
            </a:r>
          </a:p>
        </p:txBody>
      </p:sp>
      <p:sp>
        <p:nvSpPr>
          <p:cNvPr id="12" name="Прямоугольник с двумя вырезанными соседними углами 11"/>
          <p:cNvSpPr/>
          <p:nvPr/>
        </p:nvSpPr>
        <p:spPr>
          <a:xfrm>
            <a:off x="6156175" y="1268760"/>
            <a:ext cx="2808312" cy="1783433"/>
          </a:xfrm>
          <a:prstGeom prst="snip2SameRec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ИСПОЛЬЗУЮТСЯ СКРУЧИВАНИЯ В ШЕЙНОМ И ПОЯСНИЧНОМ ОТДЕЛАХ ПОЗВОНОЧНИКА</a:t>
            </a:r>
          </a:p>
        </p:txBody>
      </p:sp>
      <p:sp>
        <p:nvSpPr>
          <p:cNvPr id="14" name="Прямоугольник с двумя вырезанными соседними углами 13"/>
          <p:cNvSpPr/>
          <p:nvPr/>
        </p:nvSpPr>
        <p:spPr>
          <a:xfrm>
            <a:off x="6242395" y="3429000"/>
            <a:ext cx="2722093" cy="1512168"/>
          </a:xfrm>
          <a:prstGeom prst="snip2SameRec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ДИСТАНЦИЯ МЕЖДУ </a:t>
            </a:r>
            <a:r>
              <a:rPr lang="ru-RU" sz="17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ЗАНИМАЮЩИМИСЯ</a:t>
            </a:r>
            <a:r>
              <a:rPr lang="ru-RU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 МЕНЕЕ 1 М</a:t>
            </a:r>
          </a:p>
        </p:txBody>
      </p:sp>
      <p:sp>
        <p:nvSpPr>
          <p:cNvPr id="3" name="Прямоугольник с двумя вырезанными соседними углами 2"/>
          <p:cNvSpPr/>
          <p:nvPr/>
        </p:nvSpPr>
        <p:spPr>
          <a:xfrm>
            <a:off x="251520" y="3356992"/>
            <a:ext cx="2808312" cy="1584176"/>
          </a:xfrm>
          <a:prstGeom prst="snip2SameRec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ИСКЛЮЧЕНИЕ РЕЗКИХ И БЫСТРЫХ ДВИЖЕНИЙ</a:t>
            </a:r>
          </a:p>
        </p:txBody>
      </p:sp>
      <p:sp>
        <p:nvSpPr>
          <p:cNvPr id="18" name="Прямоугольник с двумя вырезанными соседними углами 17"/>
          <p:cNvSpPr/>
          <p:nvPr/>
        </p:nvSpPr>
        <p:spPr>
          <a:xfrm>
            <a:off x="197616" y="1259632"/>
            <a:ext cx="2808312" cy="1781944"/>
          </a:xfrm>
          <a:prstGeom prst="snip2SameRect">
            <a:avLst/>
          </a:prstGeom>
          <a:noFill/>
          <a:ln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i="1" dirty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ЗЛОУПОТРЕБЛЯТЬ СТАТИЧЕСКИМИ УПРАЖНЕНИЯМИ В И.П. – ЛЁЖА  ЖИВОТОМ НА МЯЧЕ</a:t>
            </a:r>
          </a:p>
        </p:txBody>
      </p:sp>
      <p:pic>
        <p:nvPicPr>
          <p:cNvPr id="5" name="сл12">
            <a:hlinkClick r:id="" action="ppaction://media"/>
            <a:extLst>
              <a:ext uri="{FF2B5EF4-FFF2-40B4-BE49-F238E27FC236}">
                <a16:creationId xmlns:a16="http://schemas.microsoft.com/office/drawing/2014/main" id="{D535D70E-D8C5-49FF-8875-5AB06EF09E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7616" y="61013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276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000"/>
    </mc:Choice>
    <mc:Fallback>
      <p:transition spd="slow" advTm="5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E:\Картинки разное\R4Prp5OX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2881" cy="6886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2545" y="3443121"/>
            <a:ext cx="8229600" cy="273630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7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825694D-B35D-42B1-AEFE-1CE27EA324D2}"/>
              </a:ext>
            </a:extLst>
          </p:cNvPr>
          <p:cNvSpPr txBox="1">
            <a:spLocks/>
          </p:cNvSpPr>
          <p:nvPr/>
        </p:nvSpPr>
        <p:spPr>
          <a:xfrm>
            <a:off x="457200" y="476672"/>
            <a:ext cx="8229600" cy="2736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sz="80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1D7C1D4-4F51-4041-804C-47931465F758}"/>
              </a:ext>
            </a:extLst>
          </p:cNvPr>
          <p:cNvSpPr/>
          <p:nvPr/>
        </p:nvSpPr>
        <p:spPr>
          <a:xfrm>
            <a:off x="179512" y="836712"/>
            <a:ext cx="90391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«У кого есть здоровье - у того есть надежда.</a:t>
            </a:r>
          </a:p>
          <a:p>
            <a:r>
              <a:rPr lang="ru-RU" sz="3600" dirty="0">
                <a:solidFill>
                  <a:srgbClr val="C00000"/>
                </a:solidFill>
              </a:rPr>
              <a:t>      У кого есть надежда – у того есть все.»</a:t>
            </a:r>
          </a:p>
          <a:p>
            <a:r>
              <a:rPr lang="ru-RU" sz="3600" dirty="0">
                <a:solidFill>
                  <a:srgbClr val="C00000"/>
                </a:solidFill>
              </a:rPr>
              <a:t>                                              Восточная мудрость.</a:t>
            </a:r>
          </a:p>
        </p:txBody>
      </p:sp>
      <p:pic>
        <p:nvPicPr>
          <p:cNvPr id="6" name="Picture 9" descr="E:\Картинки разное\50701431 - копия.jpg">
            <a:extLst>
              <a:ext uri="{FF2B5EF4-FFF2-40B4-BE49-F238E27FC236}">
                <a16:creationId xmlns:a16="http://schemas.microsoft.com/office/drawing/2014/main" id="{28AFAE6E-C094-4400-990B-EAE8CE20D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35" y="4534911"/>
            <a:ext cx="2592288" cy="2323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сл13">
            <a:hlinkClick r:id="" action="ppaction://media"/>
            <a:extLst>
              <a:ext uri="{FF2B5EF4-FFF2-40B4-BE49-F238E27FC236}">
                <a16:creationId xmlns:a16="http://schemas.microsoft.com/office/drawing/2014/main" id="{7812B1D0-14BB-4621-BE59-920CB2E060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07052" y="616117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586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</TotalTime>
  <Words>736</Words>
  <Application>Microsoft Office PowerPoint</Application>
  <PresentationFormat>Экран (4:3)</PresentationFormat>
  <Paragraphs>109</Paragraphs>
  <Slides>13</Slides>
  <Notes>0</Notes>
  <HiddenSlides>0</HiddenSlides>
  <MMClips>13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Тема Office</vt:lpstr>
      <vt:lpstr>Смехова Наталья Викторовна –  инструктор по физической культуре Шинкевич Татьяна Алексеевна –  воспитатель</vt:lpstr>
      <vt:lpstr>История возникновения                     ФИТБОЛ - гимнастики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16</dc:creator>
  <cp:lastModifiedBy>Татьяна</cp:lastModifiedBy>
  <cp:revision>134</cp:revision>
  <cp:lastPrinted>2015-09-08T06:46:06Z</cp:lastPrinted>
  <dcterms:created xsi:type="dcterms:W3CDTF">2015-08-13T08:07:39Z</dcterms:created>
  <dcterms:modified xsi:type="dcterms:W3CDTF">2023-11-23T19:16:28Z</dcterms:modified>
</cp:coreProperties>
</file>